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479" r:id="rId3"/>
    <p:sldId id="942" r:id="rId5"/>
    <p:sldId id="943" r:id="rId6"/>
    <p:sldId id="944" r:id="rId7"/>
    <p:sldId id="882" r:id="rId8"/>
    <p:sldId id="881" r:id="rId9"/>
    <p:sldId id="754" r:id="rId10"/>
    <p:sldId id="797" r:id="rId11"/>
    <p:sldId id="798" r:id="rId12"/>
    <p:sldId id="883" r:id="rId13"/>
    <p:sldId id="884" r:id="rId14"/>
    <p:sldId id="907" r:id="rId15"/>
    <p:sldId id="885" r:id="rId16"/>
    <p:sldId id="890" r:id="rId17"/>
    <p:sldId id="891" r:id="rId18"/>
    <p:sldId id="892" r:id="rId19"/>
  </p:sldIdLst>
  <p:sldSz cx="9144000" cy="5143500" type="screen16x9"/>
  <p:notesSz cx="6094095" cy="879475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38" userDrawn="1">
          <p15:clr>
            <a:srgbClr val="A4A3A4"/>
          </p15:clr>
        </p15:guide>
        <p15:guide id="2" pos="28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  <p:cmAuthor id="0" name="微软用户" initials="微软用户" lastIdx="0" clrIdx="0"/>
  <p:cmAuthor id="1" name="rever" initials="r" lastIdx="8" clrIdx="0"/>
  <p:cmAuthor id="3" name="陈 继亮" initials="陈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95D"/>
    <a:srgbClr val="DD2431"/>
    <a:srgbClr val="1296DB"/>
    <a:srgbClr val="3B424B"/>
    <a:srgbClr val="333333"/>
    <a:srgbClr val="70A9B5"/>
    <a:srgbClr val="B71C2B"/>
    <a:srgbClr val="586371"/>
    <a:srgbClr val="708593"/>
    <a:srgbClr val="9CC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6994" autoAdjust="0"/>
  </p:normalViewPr>
  <p:slideViewPr>
    <p:cSldViewPr showGuides="1">
      <p:cViewPr varScale="1">
        <p:scale>
          <a:sx n="115" d="100"/>
          <a:sy n="115" d="100"/>
        </p:scale>
        <p:origin x="605" y="72"/>
      </p:cViewPr>
      <p:guideLst>
        <p:guide orient="horz" pos="1738"/>
        <p:guide pos="28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15" y="-72"/>
      </p:cViewPr>
      <p:guideLst>
        <p:guide orient="horz" pos="2971"/>
        <p:guide pos="188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1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353487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452090" y="8353487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 anchor="b"/>
          <a:lstStyle>
            <a:lvl1pPr algn="r">
              <a:defRPr sz="1100"/>
            </a:lvl1pPr>
          </a:lstStyle>
          <a:p>
            <a:fld id="{3E3924EE-29F1-4E68-A53A-86CBCBDF82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452090" y="1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/>
          <a:lstStyle>
            <a:lvl1pPr algn="r">
              <a:defRPr sz="1100"/>
            </a:lvl1pPr>
          </a:lstStyle>
          <a:p>
            <a:fld id="{6A2B73EA-EE91-4E33-A9C1-8BF5DD7139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660400"/>
            <a:ext cx="5865813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5031" tIns="42516" rIns="85031" bIns="42516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09443" y="4177507"/>
            <a:ext cx="4875530" cy="3957639"/>
          </a:xfrm>
          <a:prstGeom prst="rect">
            <a:avLst/>
          </a:prstGeom>
        </p:spPr>
        <p:txBody>
          <a:bodyPr vert="horz" lIns="85031" tIns="42516" rIns="85031" bIns="42516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353487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452090" y="8353487"/>
            <a:ext cx="2640912" cy="439739"/>
          </a:xfrm>
          <a:prstGeom prst="rect">
            <a:avLst/>
          </a:prstGeom>
        </p:spPr>
        <p:txBody>
          <a:bodyPr vert="horz" lIns="85031" tIns="42516" rIns="85031" bIns="42516" rtlCol="0" anchor="b"/>
          <a:lstStyle>
            <a:lvl1pPr algn="r">
              <a:defRPr sz="1100"/>
            </a:lvl1pPr>
          </a:lstStyle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987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7987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1.jpe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.xml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Freeform 3305"/>
          <p:cNvSpPr/>
          <p:nvPr/>
        </p:nvSpPr>
        <p:spPr bwMode="auto">
          <a:xfrm>
            <a:off x="-15605" y="-2053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  <a:close/>
              </a:path>
            </a:pathLst>
          </a:custGeom>
          <a:solidFill>
            <a:srgbClr val="FBF3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5" name="Freeform 3306"/>
          <p:cNvSpPr/>
          <p:nvPr/>
        </p:nvSpPr>
        <p:spPr bwMode="auto">
          <a:xfrm>
            <a:off x="1588" y="-1588"/>
            <a:ext cx="5108575" cy="5146675"/>
          </a:xfrm>
          <a:custGeom>
            <a:avLst/>
            <a:gdLst>
              <a:gd name="T0" fmla="*/ 2365 w 3218"/>
              <a:gd name="T1" fmla="*/ 0 h 3242"/>
              <a:gd name="T2" fmla="*/ 0 w 3218"/>
              <a:gd name="T3" fmla="*/ 0 h 3242"/>
              <a:gd name="T4" fmla="*/ 0 w 3218"/>
              <a:gd name="T5" fmla="*/ 2356 h 3242"/>
              <a:gd name="T6" fmla="*/ 885 w 3218"/>
              <a:gd name="T7" fmla="*/ 3242 h 3242"/>
              <a:gd name="T8" fmla="*/ 3218 w 3218"/>
              <a:gd name="T9" fmla="*/ 907 h 3242"/>
              <a:gd name="T10" fmla="*/ 3218 w 3218"/>
              <a:gd name="T11" fmla="*/ 854 h 3242"/>
              <a:gd name="T12" fmla="*/ 2365 w 3218"/>
              <a:gd name="T13" fmla="*/ 0 h 3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18" h="3242">
                <a:moveTo>
                  <a:pt x="2365" y="0"/>
                </a:moveTo>
                <a:lnTo>
                  <a:pt x="0" y="0"/>
                </a:lnTo>
                <a:lnTo>
                  <a:pt x="0" y="2356"/>
                </a:lnTo>
                <a:lnTo>
                  <a:pt x="885" y="3242"/>
                </a:lnTo>
                <a:lnTo>
                  <a:pt x="3218" y="907"/>
                </a:lnTo>
                <a:lnTo>
                  <a:pt x="3218" y="854"/>
                </a:lnTo>
                <a:lnTo>
                  <a:pt x="236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0" name="Freeform 5"/>
          <p:cNvSpPr/>
          <p:nvPr/>
        </p:nvSpPr>
        <p:spPr bwMode="auto">
          <a:xfrm>
            <a:off x="6084168" y="3913322"/>
            <a:ext cx="2615636" cy="2618868"/>
          </a:xfrm>
          <a:custGeom>
            <a:avLst/>
            <a:gdLst>
              <a:gd name="T0" fmla="*/ 809 w 1619"/>
              <a:gd name="T1" fmla="*/ 1621 h 1621"/>
              <a:gd name="T2" fmla="*/ 0 w 1619"/>
              <a:gd name="T3" fmla="*/ 810 h 1621"/>
              <a:gd name="T4" fmla="*/ 809 w 1619"/>
              <a:gd name="T5" fmla="*/ 0 h 1621"/>
              <a:gd name="T6" fmla="*/ 1619 w 1619"/>
              <a:gd name="T7" fmla="*/ 810 h 1621"/>
              <a:gd name="T8" fmla="*/ 809 w 1619"/>
              <a:gd name="T9" fmla="*/ 162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19" h="1621">
                <a:moveTo>
                  <a:pt x="809" y="1621"/>
                </a:moveTo>
                <a:lnTo>
                  <a:pt x="0" y="810"/>
                </a:lnTo>
                <a:lnTo>
                  <a:pt x="809" y="0"/>
                </a:lnTo>
                <a:lnTo>
                  <a:pt x="1619" y="810"/>
                </a:lnTo>
                <a:lnTo>
                  <a:pt x="809" y="1621"/>
                </a:lnTo>
                <a:close/>
              </a:path>
            </a:pathLst>
          </a:custGeom>
          <a:solidFill>
            <a:srgbClr val="DD243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1" name="Freeform 3301"/>
          <p:cNvSpPr/>
          <p:nvPr/>
        </p:nvSpPr>
        <p:spPr bwMode="auto">
          <a:xfrm>
            <a:off x="7893162" y="4509985"/>
            <a:ext cx="1636640" cy="1638160"/>
          </a:xfrm>
          <a:custGeom>
            <a:avLst/>
            <a:gdLst>
              <a:gd name="T0" fmla="*/ 1617 w 3233"/>
              <a:gd name="T1" fmla="*/ 3236 h 3236"/>
              <a:gd name="T2" fmla="*/ 0 w 3233"/>
              <a:gd name="T3" fmla="*/ 1619 h 3236"/>
              <a:gd name="T4" fmla="*/ 1617 w 3233"/>
              <a:gd name="T5" fmla="*/ 0 h 3236"/>
              <a:gd name="T6" fmla="*/ 3233 w 3233"/>
              <a:gd name="T7" fmla="*/ 1619 h 3236"/>
              <a:gd name="T8" fmla="*/ 1617 w 3233"/>
              <a:gd name="T9" fmla="*/ 3236 h 3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33" h="3236">
                <a:moveTo>
                  <a:pt x="1617" y="3236"/>
                </a:moveTo>
                <a:lnTo>
                  <a:pt x="0" y="1619"/>
                </a:lnTo>
                <a:lnTo>
                  <a:pt x="1617" y="0"/>
                </a:lnTo>
                <a:lnTo>
                  <a:pt x="3233" y="1619"/>
                </a:lnTo>
                <a:lnTo>
                  <a:pt x="1617" y="323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858010" y="1563370"/>
            <a:ext cx="5301615" cy="1049655"/>
          </a:xfrm>
          <a:prstGeom prst="rect">
            <a:avLst/>
          </a:prstGeom>
          <a:noFill/>
        </p:spPr>
        <p:txBody>
          <a:bodyPr wrap="square" lIns="91393" tIns="45696" rIns="91393" bIns="45696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30000"/>
              </a:lnSpc>
            </a:pPr>
            <a:r>
              <a:rPr lang="zh-CN" altLang="en-US" sz="48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网梯考试操作流程</a:t>
            </a:r>
            <a:endParaRPr lang="zh-CN" altLang="en-US" sz="48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5"/>
          <p:cNvSpPr txBox="1"/>
          <p:nvPr/>
        </p:nvSpPr>
        <p:spPr>
          <a:xfrm>
            <a:off x="2192655" y="2139315"/>
            <a:ext cx="4759325" cy="53086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en-US" altLang="zh-CN" sz="34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PC</a:t>
            </a:r>
            <a:r>
              <a:rPr lang="zh-CN" altLang="en-US" sz="34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</a:t>
            </a:r>
            <a:endParaRPr lang="zh-CN" altLang="en-US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5"/>
          <p:cNvSpPr txBox="1"/>
          <p:nvPr/>
        </p:nvSpPr>
        <p:spPr>
          <a:xfrm>
            <a:off x="1435735" y="177165"/>
            <a:ext cx="6272530" cy="73850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p>
            <a:pPr algn="ctr"/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PC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端地址</a:t>
            </a:r>
            <a:r>
              <a:rPr lang="en-US" altLang="zh-CN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：bzxy.cep.webtrn.cn </a:t>
            </a:r>
            <a:endParaRPr lang="zh-CN" altLang="en-US" sz="2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账号：学号</a:t>
            </a:r>
            <a:r>
              <a:rPr lang="en-US" altLang="zh-CN" sz="2400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初始密码：身份证后六位</a:t>
            </a:r>
            <a:endParaRPr lang="zh-CN" altLang="en-US" sz="2400" b="1" dirty="0">
              <a:solidFill>
                <a:srgbClr val="FF0000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  <p:pic>
        <p:nvPicPr>
          <p:cNvPr id="4" name="图片 3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987425"/>
            <a:ext cx="8603615" cy="37369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1475740" y="267335"/>
            <a:ext cx="5819775" cy="4429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131570"/>
            <a:ext cx="6990715" cy="3825240"/>
          </a:xfrm>
          <a:prstGeom prst="rect">
            <a:avLst/>
          </a:prstGeom>
        </p:spPr>
      </p:pic>
      <p:sp>
        <p:nvSpPr>
          <p:cNvPr id="17" name="TextBox 35"/>
          <p:cNvSpPr txBox="1"/>
          <p:nvPr>
            <p:custDataLst>
              <p:tags r:id="rId2"/>
            </p:custDataLst>
          </p:nvPr>
        </p:nvSpPr>
        <p:spPr>
          <a:xfrm>
            <a:off x="899795" y="339725"/>
            <a:ext cx="7393940" cy="73850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p>
            <a:pPr indent="0" algn="ctr" fontAlgn="auto">
              <a:lnSpc>
                <a:spcPct val="150000"/>
              </a:lnSpc>
            </a:pP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202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5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年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4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月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19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日08:30—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日24:00</a:t>
            </a: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，准备好纸、笔，进行期末考试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看清自己的考试课程数量，不要遗漏。</a:t>
            </a:r>
            <a:endParaRPr lang="zh-CN" altLang="en-US" sz="16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95250"/>
            <a:ext cx="7720330" cy="4924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810" y="267335"/>
            <a:ext cx="8881745" cy="46329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25" y="339725"/>
            <a:ext cx="9134475" cy="44786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Box 35"/>
          <p:cNvSpPr txBox="1"/>
          <p:nvPr>
            <p:custDataLst>
              <p:tags r:id="rId1"/>
            </p:custDataLst>
          </p:nvPr>
        </p:nvSpPr>
        <p:spPr>
          <a:xfrm>
            <a:off x="683895" y="718820"/>
            <a:ext cx="8050530" cy="436181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indent="-28575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sym typeface="+mn-ea"/>
              </a:rPr>
              <a:t>2024</a:t>
            </a:r>
            <a:r>
              <a:rPr lang="zh-CN" altLang="en-US" sz="1400" dirty="0">
                <a:sym typeface="+mn-ea"/>
              </a:rPr>
              <a:t>年下半年</a:t>
            </a:r>
            <a:r>
              <a:rPr sz="1400" dirty="0">
                <a:sym typeface="+mn-ea"/>
              </a:rPr>
              <a:t>成人高等教育期末考试</a:t>
            </a:r>
            <a:r>
              <a:rPr lang="zh-CN" altLang="zh-CN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时间安排在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202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5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年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4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月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19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日08:30—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日24:00（</a:t>
            </a:r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19</a:t>
            </a: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日晚上通宵开启）</a:t>
            </a:r>
            <a:r>
              <a:rPr altLang="zh-CN" sz="1400" dirty="0">
                <a:sym typeface="+mn-ea"/>
              </a:rPr>
              <a:t>，每门课程考试时间为90分钟</a:t>
            </a:r>
            <a:r>
              <a:rPr lang="zh-CN" sz="1400" dirty="0">
                <a:sym typeface="+mn-ea"/>
              </a:rPr>
              <a:t>，开考</a:t>
            </a:r>
            <a:r>
              <a:rPr lang="en-US" altLang="zh-CN" sz="1400" dirty="0">
                <a:sym typeface="+mn-ea"/>
              </a:rPr>
              <a:t>10</a:t>
            </a:r>
            <a:r>
              <a:rPr lang="zh-CN" altLang="en-US" sz="1400" dirty="0">
                <a:sym typeface="+mn-ea"/>
              </a:rPr>
              <a:t>分钟后可交卷</a:t>
            </a:r>
            <a:r>
              <a:rPr altLang="zh-CN" sz="1400" dirty="0">
                <a:sym typeface="+mn-ea"/>
              </a:rPr>
              <a:t>。</a:t>
            </a:r>
            <a:endParaRPr altLang="zh-CN" sz="1400" dirty="0"/>
          </a:p>
          <a:p>
            <a:pPr indent="-28575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sz="1400" dirty="0">
                <a:sym typeface="+mn-lt"/>
              </a:rPr>
              <a:t>人脸识别的问题有些可能是因为</a:t>
            </a:r>
            <a:r>
              <a:rPr lang="en-US" sz="1400" dirty="0">
                <a:sym typeface="+mn-lt"/>
              </a:rPr>
              <a:t> </a:t>
            </a:r>
            <a:r>
              <a:rPr lang="zh-CN" sz="1400" dirty="0">
                <a:sym typeface="+mn-lt"/>
              </a:rPr>
              <a:t>软件未开启摄像头权限、</a:t>
            </a:r>
            <a:r>
              <a:rPr sz="1400" dirty="0">
                <a:sym typeface="+mn-lt"/>
              </a:rPr>
              <a:t>光线</a:t>
            </a:r>
            <a:r>
              <a:rPr lang="zh-CN" sz="1400" dirty="0">
                <a:sym typeface="+mn-lt"/>
              </a:rPr>
              <a:t>、</a:t>
            </a:r>
            <a:r>
              <a:rPr sz="1400" dirty="0">
                <a:sym typeface="+mn-lt"/>
              </a:rPr>
              <a:t>手机摄像头模糊、设备老旧等问题。</a:t>
            </a:r>
            <a:endParaRPr altLang="zh-CN" sz="1400" dirty="0"/>
          </a:p>
          <a:p>
            <a:pPr indent="-28575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sz="1400" b="1" dirty="0">
                <a:solidFill>
                  <a:srgbClr val="FF0000"/>
                </a:solidFill>
                <a:highlight>
                  <a:srgbClr val="FFFF00"/>
                </a:highlight>
                <a:sym typeface="+mn-lt"/>
              </a:rPr>
              <a:t>建议使用pc端</a:t>
            </a:r>
            <a:r>
              <a:rPr sz="1400" dirty="0">
                <a:sym typeface="+mn-lt"/>
              </a:rPr>
              <a:t>，不要用ipad这种移动设备，</a:t>
            </a:r>
            <a:r>
              <a:rPr sz="1400" u="sng" dirty="0">
                <a:sym typeface="+mn-lt"/>
              </a:rPr>
              <a:t>保险起见最好准备备用设备</a:t>
            </a:r>
            <a:r>
              <a:rPr sz="1400" dirty="0">
                <a:sym typeface="+mn-lt"/>
              </a:rPr>
              <a:t>。</a:t>
            </a:r>
            <a:r>
              <a:rPr lang="en-US" altLang="zh-CN" sz="1400" dirty="0">
                <a:sym typeface="+mn-ea"/>
              </a:rPr>
              <a:t>尽量选择电脑作为参与考试的工具，因为电脑端通常更加稳定可靠，能够提供更好的考试体验和环境。</a:t>
            </a:r>
            <a:endParaRPr lang="en-US" altLang="zh-CN" sz="1400" dirty="0">
              <a:sym typeface="+mn-ea"/>
            </a:endParaRPr>
          </a:p>
          <a:p>
            <a:pPr indent="-28575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>
                <a:sym typeface="+mn-ea"/>
              </a:rPr>
              <a:t>使用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PC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端</a:t>
            </a:r>
            <a:r>
              <a:rPr lang="zh-CN" altLang="en-US" sz="1400" dirty="0">
                <a:sym typeface="+mn-ea"/>
              </a:rPr>
              <a:t>进行考试时，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不可直接在微信、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QQ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中打开</a:t>
            </a:r>
            <a:r>
              <a:rPr lang="zh-CN" altLang="en-US" sz="1400" dirty="0">
                <a:sym typeface="+mn-ea"/>
              </a:rPr>
              <a:t>，需要复制链接到浏览器里打开并进行操作</a:t>
            </a:r>
            <a:r>
              <a:rPr lang="en-US" altLang="zh-CN" sz="1400" dirty="0">
                <a:sym typeface="+mn-ea"/>
              </a:rPr>
              <a:t>(浏览器推荐谷歌、360极速浏览器)</a:t>
            </a:r>
            <a:r>
              <a:rPr lang="zh-CN" altLang="en-US" sz="1400" dirty="0">
                <a:sym typeface="+mn-ea"/>
              </a:rPr>
              <a:t>。</a:t>
            </a:r>
            <a:endParaRPr lang="zh-CN" altLang="en-US" sz="1400" dirty="0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73680" y="51435"/>
            <a:ext cx="3236595" cy="737870"/>
          </a:xfrm>
          <a:prstGeom prst="rect">
            <a:avLst/>
          </a:prstGeom>
          <a:noFill/>
        </p:spPr>
        <p:txBody>
          <a:bodyPr wrap="square" lIns="360000" tIns="0" rIns="0" bIns="0" anchor="b" anchorCtr="0">
            <a:noAutofit/>
          </a:bodyPr>
          <a:p>
            <a:pPr indent="0" algn="ctr">
              <a:lnSpc>
                <a:spcPct val="180000"/>
              </a:lnSpc>
              <a:buFont typeface="Wingdings" panose="05000000000000000000" pitchFamily="2" charset="2"/>
              <a:buNone/>
            </a:pPr>
            <a:r>
              <a:rPr lang="zh-CN" altLang="en-US" sz="3200" dirty="0" smtClean="0">
                <a:solidFill>
                  <a:srgbClr val="333333"/>
                </a:solidFill>
                <a:cs typeface="+mn-ea"/>
                <a:sym typeface="+mn-lt"/>
              </a:rPr>
              <a:t>考试注意事项</a:t>
            </a:r>
            <a:endParaRPr lang="zh-CN" altLang="en-US" sz="3200" dirty="0" smtClean="0">
              <a:solidFill>
                <a:srgbClr val="33333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Box 35"/>
          <p:cNvSpPr txBox="1"/>
          <p:nvPr>
            <p:custDataLst>
              <p:tags r:id="rId1"/>
            </p:custDataLst>
          </p:nvPr>
        </p:nvSpPr>
        <p:spPr>
          <a:xfrm>
            <a:off x="264795" y="411480"/>
            <a:ext cx="8569960" cy="152463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indent="-285750" fontAlgn="auto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zh-CN" sz="1400" dirty="0">
                <a:sym typeface="+mn-ea"/>
              </a:rPr>
              <a:t>考试过程中不定时抓拍，如抓拍过程中如果拍不到人或者检测你有些奇怪的行为，会默认判定作弊。</a:t>
            </a:r>
            <a:endParaRPr lang="zh-CN" altLang="zh-CN" sz="1400" dirty="0">
              <a:sym typeface="+mn-ea"/>
            </a:endParaRPr>
          </a:p>
          <a:p>
            <a:pPr indent="-285750" fontAlgn="auto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手机端作答时，如果出现提交试卷出现无法提交的情况，可以退出再重新进入考试进行交卷。</a:t>
            </a:r>
            <a:endParaRPr lang="zh-CN" altLang="en-US" sz="1400" dirty="0">
              <a:sym typeface="+mn-ea"/>
            </a:endParaRPr>
          </a:p>
          <a:p>
            <a:pPr indent="-285750" fontAlgn="auto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如果使用电脑端作答出现，无法上传答案，或其他问题，可以在页面左下角使用，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“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题目有误？</a:t>
            </a:r>
            <a:r>
              <a:rPr lang="en-US" altLang="zh-CN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”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输入题号和答案，进行答题反馈，经过核实，期末考试结束后系统会统一计算分数。</a:t>
            </a:r>
            <a:endParaRPr lang="zh-CN" altLang="en-US" sz="1400" dirty="0">
              <a:solidFill>
                <a:schemeClr val="tx1"/>
              </a:solidFill>
              <a:sym typeface="+mn-ea"/>
            </a:endParaRPr>
          </a:p>
          <a:p>
            <a:pPr indent="-285750" fontAlgn="auto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zh-CN" altLang="en-US" sz="1600" dirty="0">
              <a:sym typeface="+mn-ea"/>
            </a:endParaRPr>
          </a:p>
          <a:p>
            <a:pPr indent="0" fontAlgn="auto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en-US" altLang="zh-CN" sz="1600" dirty="0">
                <a:sym typeface="+mn-ea"/>
              </a:rPr>
              <a:t>    </a:t>
            </a:r>
            <a:endParaRPr lang="en-US" altLang="zh-CN" sz="1600" dirty="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7995" y="2067560"/>
            <a:ext cx="3644265" cy="2557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59655" y="1995170"/>
            <a:ext cx="3416935" cy="2967990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3491865" y="3219450"/>
            <a:ext cx="1367790" cy="45212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TextBox 35"/>
          <p:cNvSpPr txBox="1"/>
          <p:nvPr>
            <p:custDataLst>
              <p:tags r:id="rId1"/>
            </p:custDataLst>
          </p:nvPr>
        </p:nvSpPr>
        <p:spPr>
          <a:xfrm>
            <a:off x="251460" y="554990"/>
            <a:ext cx="8642350" cy="436181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1.请确保在考试开始前准备好相应的设备，如：带有高清摄像头的考试设备（电脑或者手机）。测试这些设备，以确保其正常工作。</a:t>
            </a:r>
            <a:endParaRPr lang="zh-CN" altLang="en-US" sz="1400" dirty="0">
              <a:sym typeface="+mn-ea"/>
            </a:endParaRPr>
          </a:p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2.在参加考试时，请确保光线柔和、环境清晰，避免过度曝光或者昏暗。并尽量选择固定位置进行考试，以便系统能够正常捕捉到您的面部图像。</a:t>
            </a:r>
            <a:endParaRPr lang="zh-CN" altLang="en-US" sz="1400" dirty="0">
              <a:sym typeface="+mn-ea"/>
            </a:endParaRPr>
          </a:p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3.在考试期间，请确保没有其他人进入摄像头的监测范围，避免他人影响考试过程。注意自己的动作和面部表情，尽量保持正常和专注的状态。避免出现遮挡面部或模糊不清的情况，以免被系统误判。</a:t>
            </a:r>
            <a:endParaRPr lang="zh-CN" altLang="en-US" sz="1400" dirty="0">
              <a:sym typeface="+mn-ea"/>
            </a:endParaRPr>
          </a:p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4.若系统抓拍多张照片或者提示人脸不在摄像头范围内，请在规定的时间内完成要求的动作并配合抓拍，确保系统能够识别到您的面部信息。</a:t>
            </a:r>
            <a:endParaRPr lang="zh-CN" altLang="en-US" sz="1400" dirty="0">
              <a:sym typeface="+mn-ea"/>
            </a:endParaRPr>
          </a:p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sym typeface="+mn-ea"/>
              </a:rPr>
              <a:t>5.期末考试主观题的填写方式：</a:t>
            </a: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手写答案后拍照上传，不允许拍纸质资料或者电脑屏幕，否则成绩为0分并按考试违纪处理。</a:t>
            </a:r>
            <a:endParaRPr lang="zh-CN" altLang="en-US" sz="1400" b="1" dirty="0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  <a:p>
            <a:pPr indent="-285750" fontAlgn="auto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CN" altLang="en-US" sz="14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请严格遵守考试规则，如抓拍三次不在、或不是本人，检测到作弊行为，成绩无效，判定0分，</a:t>
            </a:r>
            <a:r>
              <a:rPr lang="zh-CN" altLang="en-US" sz="1400" dirty="0">
                <a:sym typeface="+mn-ea"/>
              </a:rPr>
              <a:t>各位学生在考试期间务必专注于完成考题，确保公平的考试环境。</a:t>
            </a:r>
            <a:endParaRPr lang="zh-CN" altLang="en-US" sz="1400" dirty="0">
              <a:sym typeface="+mn-ea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35"/>
          <p:cNvSpPr txBox="1"/>
          <p:nvPr/>
        </p:nvSpPr>
        <p:spPr>
          <a:xfrm>
            <a:off x="683895" y="1203960"/>
            <a:ext cx="7787005" cy="2898140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/>
          <a:p>
            <a:pPr algn="ctr"/>
            <a:r>
              <a:rPr lang="zh-CN" altLang="en-US" sz="345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移动端</a:t>
            </a:r>
            <a:endParaRPr lang="zh-CN" altLang="en-US" sz="345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r>
              <a:rPr lang="zh-CN" altLang="en-US" sz="2400" b="1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（已下载无需重复安装）</a:t>
            </a:r>
            <a:endParaRPr lang="zh-CN" altLang="en-US" sz="2400" b="1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/>
            <a:endParaRPr lang="en-US" altLang="zh-CN"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r>
              <a:rPr b="1" dirty="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如果考生在答题过程中如出现异常情情况( 如不小心关闭屏幕、电话进来、网络突然中断等，耽误时间计算在考试总时长内 )，可以重新打开软件，继续作答（已答题记录会保留）。</a:t>
            </a:r>
            <a:endParaRPr b="1" dirty="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账号：学号</a:t>
            </a:r>
            <a:r>
              <a:rPr lang="en-US" altLang="zh-CN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highlight>
                  <a:srgbClr val="FFFF00"/>
                </a:highlight>
                <a:latin typeface="仿宋" panose="02010609060101010101" charset="-122"/>
                <a:ea typeface="仿宋" panose="02010609060101010101" charset="-122"/>
                <a:cs typeface="+mn-ea"/>
                <a:sym typeface="+mn-lt"/>
              </a:rPr>
              <a:t>初始密码：身份证后六位</a:t>
            </a:r>
            <a:endParaRPr lang="zh-CN" altLang="en-US" b="1" dirty="0">
              <a:solidFill>
                <a:srgbClr val="FF0000"/>
              </a:solidFill>
              <a:highlight>
                <a:srgbClr val="FFFF00"/>
              </a:highlight>
              <a:latin typeface="仿宋" panose="02010609060101010101" charset="-122"/>
              <a:ea typeface="仿宋" panose="02010609060101010101" charset="-122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488"/>
          <a:stretch>
            <a:fillRect/>
          </a:stretch>
        </p:blipFill>
        <p:spPr>
          <a:xfrm>
            <a:off x="805180" y="34290"/>
            <a:ext cx="7649210" cy="5074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6405245" y="1204595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 descr="C:\Users\lenovo\Desktop\提示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14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1209675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右箭头 22"/>
          <p:cNvSpPr/>
          <p:nvPr/>
        </p:nvSpPr>
        <p:spPr>
          <a:xfrm>
            <a:off x="3062231" y="2995318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13150" y="1209675"/>
            <a:ext cx="1889760" cy="378015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3622040" y="1203325"/>
            <a:ext cx="1889760" cy="3780155"/>
          </a:xfrm>
          <a:prstGeom prst="rect">
            <a:avLst/>
          </a:prstGeom>
          <a:solidFill>
            <a:schemeClr val="tx1">
              <a:lumMod val="50000"/>
              <a:lumOff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/>
          <a:srcRect l="78208" t="26150" r="3357" b="61577"/>
          <a:stretch>
            <a:fillRect/>
          </a:stretch>
        </p:blipFill>
        <p:spPr bwMode="auto">
          <a:xfrm>
            <a:off x="5121910" y="2136775"/>
            <a:ext cx="432435" cy="57594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右箭头 27"/>
          <p:cNvSpPr/>
          <p:nvPr/>
        </p:nvSpPr>
        <p:spPr>
          <a:xfrm>
            <a:off x="5774316" y="3001033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 descr="左右滑动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055" y="2304415"/>
            <a:ext cx="504190" cy="46609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699770" y="267335"/>
            <a:ext cx="2190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如何进行</a:t>
            </a:r>
            <a:r>
              <a:rPr lang="zh-CN" altLang="en-US" dirty="0">
                <a:solidFill>
                  <a:srgbClr val="DD2431"/>
                </a:solidFill>
                <a:cs typeface="+mn-ea"/>
                <a:sym typeface="+mn-lt"/>
              </a:rPr>
              <a:t>在线考试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？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	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35"/>
          <p:cNvSpPr txBox="1"/>
          <p:nvPr>
            <p:custDataLst>
              <p:tags r:id="rId5"/>
            </p:custDataLst>
          </p:nvPr>
        </p:nvSpPr>
        <p:spPr>
          <a:xfrm>
            <a:off x="3204210" y="267335"/>
            <a:ext cx="4769485" cy="73850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p>
            <a:pPr indent="0" algn="ctr" fontAlgn="auto">
              <a:lnSpc>
                <a:spcPct val="150000"/>
              </a:lnSpc>
            </a:pP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202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5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年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4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月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19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日08:30—</a:t>
            </a:r>
            <a:r>
              <a:rPr lang="en-US"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20</a:t>
            </a:r>
            <a:r>
              <a:rPr sz="1600" b="1" dirty="0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日24:00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，准备好纸、笔，进行期末考试，看清自己的考试课程数量，不要遗漏。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5"/>
          <p:cNvSpPr txBox="1"/>
          <p:nvPr>
            <p:custDataLst>
              <p:tags r:id="rId6"/>
            </p:custDataLst>
          </p:nvPr>
        </p:nvSpPr>
        <p:spPr>
          <a:xfrm>
            <a:off x="6238875" y="3291840"/>
            <a:ext cx="2136775" cy="43053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p>
            <a:pPr indent="0" algn="ctr" fontAlgn="auto">
              <a:lnSpc>
                <a:spcPct val="100000"/>
              </a:lnSpc>
            </a:pP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开考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分钟后可交卷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indent="0" algn="ctr" fontAlgn="auto">
              <a:lnSpc>
                <a:spcPct val="10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分钟后系统自动交卷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3613150" y="923290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923290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05245" y="923290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 descr="C:\Users\lenovo\Desktop\提示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14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右箭头 22"/>
          <p:cNvSpPr/>
          <p:nvPr/>
        </p:nvSpPr>
        <p:spPr>
          <a:xfrm>
            <a:off x="3062231" y="2708298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箭头 27"/>
          <p:cNvSpPr/>
          <p:nvPr/>
        </p:nvSpPr>
        <p:spPr>
          <a:xfrm>
            <a:off x="5774316" y="2714013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"/>
          <p:cNvSpPr txBox="1"/>
          <p:nvPr/>
        </p:nvSpPr>
        <p:spPr>
          <a:xfrm>
            <a:off x="699770" y="267335"/>
            <a:ext cx="2155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如何进行</a:t>
            </a:r>
            <a:r>
              <a:rPr lang="zh-CN" altLang="en-US" dirty="0">
                <a:solidFill>
                  <a:srgbClr val="DD2431"/>
                </a:solidFill>
                <a:cs typeface="+mn-ea"/>
                <a:sym typeface="+mn-lt"/>
              </a:rPr>
              <a:t>在线考试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？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左右滑动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775" y="2139950"/>
            <a:ext cx="504190" cy="466090"/>
          </a:xfrm>
          <a:prstGeom prst="rect">
            <a:avLst/>
          </a:prstGeom>
        </p:spPr>
      </p:pic>
      <p:pic>
        <p:nvPicPr>
          <p:cNvPr id="11" name="图片 10" descr="左右滑动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605" y="3701415"/>
            <a:ext cx="504190" cy="466090"/>
          </a:xfrm>
          <a:prstGeom prst="rect">
            <a:avLst/>
          </a:prstGeom>
        </p:spPr>
      </p:pic>
      <p:pic>
        <p:nvPicPr>
          <p:cNvPr id="14" name="图片 13" descr="左右滑动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815" y="4453890"/>
            <a:ext cx="504190" cy="466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C:\Users\lenovo\Desktop\提示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814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右箭头 27"/>
          <p:cNvSpPr/>
          <p:nvPr/>
        </p:nvSpPr>
        <p:spPr>
          <a:xfrm>
            <a:off x="3227331" y="2714648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98240" y="923925"/>
            <a:ext cx="1890000" cy="378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700068" y="267494"/>
            <a:ext cx="668024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如何进行</a:t>
            </a:r>
            <a:r>
              <a:rPr lang="zh-CN" altLang="en-US" dirty="0">
                <a:solidFill>
                  <a:srgbClr val="DD2431"/>
                </a:solidFill>
                <a:cs typeface="+mn-ea"/>
                <a:sym typeface="+mn-lt"/>
              </a:rPr>
              <a:t>在线考试</a:t>
            </a:r>
            <a:r>
              <a:rPr lang="zh-CN" altLang="en-US" dirty="0">
                <a:solidFill>
                  <a:srgbClr val="333333"/>
                </a:solidFill>
                <a:cs typeface="+mn-ea"/>
                <a:sym typeface="+mn-lt"/>
              </a:rPr>
              <a:t>？</a:t>
            </a:r>
            <a:r>
              <a:rPr lang="en-US" altLang="zh-CN" dirty="0">
                <a:solidFill>
                  <a:srgbClr val="333333"/>
                </a:solidFill>
                <a:cs typeface="+mn-ea"/>
                <a:sym typeface="+mn-lt"/>
              </a:rPr>
              <a:t>	</a:t>
            </a:r>
            <a:r>
              <a:rPr lang="zh-CN" altLang="en-US" sz="1200" dirty="0">
                <a:solidFill>
                  <a:srgbClr val="333333"/>
                </a:solidFill>
                <a:cs typeface="+mn-ea"/>
                <a:sym typeface="+mn-lt"/>
              </a:rPr>
              <a:t>首页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→ 快捷入口 → 在线考试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	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2/2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左右滑动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875" y="4446270"/>
            <a:ext cx="504190" cy="46609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00175" y="855980"/>
            <a:ext cx="1620000" cy="324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4005" y="1193800"/>
            <a:ext cx="1620000" cy="324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900430" y="1544320"/>
            <a:ext cx="1620000" cy="324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右箭头 22"/>
          <p:cNvSpPr/>
          <p:nvPr/>
        </p:nvSpPr>
        <p:spPr>
          <a:xfrm>
            <a:off x="5750821" y="2715283"/>
            <a:ext cx="288032" cy="198232"/>
          </a:xfrm>
          <a:prstGeom prst="rightArrow">
            <a:avLst/>
          </a:prstGeom>
          <a:solidFill>
            <a:srgbClr val="40595D"/>
          </a:solidFill>
          <a:ln>
            <a:solidFill>
              <a:srgbClr val="4059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236460" y="1067435"/>
            <a:ext cx="1620000" cy="324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01410" y="1383665"/>
            <a:ext cx="1620000" cy="3240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1524635" y="3273425"/>
            <a:ext cx="643890" cy="624205"/>
            <a:chOff x="7387" y="5448"/>
            <a:chExt cx="1014" cy="983"/>
          </a:xfrm>
        </p:grpSpPr>
        <p:sp>
          <p:nvSpPr>
            <p:cNvPr id="24" name="TextBox 36"/>
            <p:cNvSpPr txBox="1"/>
            <p:nvPr/>
          </p:nvSpPr>
          <p:spPr>
            <a:xfrm>
              <a:off x="7393" y="6069"/>
              <a:ext cx="1008" cy="3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900" dirty="0">
                  <a:ln w="1270" cmpd="sng">
                    <a:noFill/>
                    <a:prstDash val="solid"/>
                  </a:ln>
                  <a:solidFill>
                    <a:srgbClr val="DD243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完成试卷</a:t>
              </a:r>
              <a:endParaRPr lang="zh-CN" altLang="en-US" sz="900" dirty="0">
                <a:ln w="1270" cmpd="sng">
                  <a:noFill/>
                  <a:prstDash val="solid"/>
                </a:ln>
                <a:solidFill>
                  <a:srgbClr val="DD243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 descr="左右滑动(1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87" y="5448"/>
              <a:ext cx="794" cy="734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6359674" y="4797005"/>
            <a:ext cx="2496614" cy="245110"/>
            <a:chOff x="4965683" y="4861931"/>
            <a:chExt cx="2496614" cy="245110"/>
          </a:xfrm>
        </p:grpSpPr>
        <p:pic>
          <p:nvPicPr>
            <p:cNvPr id="31" name="Picture 5" descr="C:\Users\lenovo\Desktop\提示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683" y="4894421"/>
              <a:ext cx="180000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6"/>
            <p:cNvSpPr txBox="1"/>
            <p:nvPr/>
          </p:nvSpPr>
          <p:spPr>
            <a:xfrm>
              <a:off x="5120417" y="4861931"/>
              <a:ext cx="2341880" cy="245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根据考试类型，可再考一次或等待阅卷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SLIDE_MODEL_TYPE" val="cover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MODEL_TYPE" val="cover"/>
</p:tagLst>
</file>

<file path=ppt/tags/tag13.xml><?xml version="1.0" encoding="utf-8"?>
<p:tagLst xmlns:p="http://schemas.openxmlformats.org/presentationml/2006/main">
  <p:tag name="KSO_WM_SLIDE_MODEL_TYPE" val="cover"/>
</p:tagLst>
</file>

<file path=ppt/tags/tag14.xml><?xml version="1.0" encoding="utf-8"?>
<p:tagLst xmlns:p="http://schemas.openxmlformats.org/presentationml/2006/main">
  <p:tag name="KSO_WM_SLIDE_MODEL_TYPE" val="cover"/>
</p:tagLst>
</file>

<file path=ppt/tags/tag15.xml><?xml version="1.0" encoding="utf-8"?>
<p:tagLst xmlns:p="http://schemas.openxmlformats.org/presentationml/2006/main">
  <p:tag name="KSO_WM_SLIDE_MODEL_TYPE" val="cover"/>
</p:tagLst>
</file>

<file path=ppt/tags/tag16.xml><?xml version="1.0" encoding="utf-8"?>
<p:tagLst xmlns:p="http://schemas.openxmlformats.org/presentationml/2006/main">
  <p:tag name="COMMONDATA" val="eyJoZGlkIjoiMjg4M2JkMmQ2YTk5N2I3N2I5NWRjNTY2MTUwZmIxZGEifQ=="/>
  <p:tag name="KSO_WPP_MARK_KEY" val="5cd7893b-997a-4470-a2f7-d5e95ee40ea4"/>
  <p:tag name="commondata" val="eyJoZGlkIjoiNWZjZjY3ZGQyODg5M2RhNWZkNWUzMWM5YzgzM2U3Zm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SLIDE_MODEL_TYPE" val="cover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71C2B"/>
      </a:accent1>
      <a:accent2>
        <a:srgbClr val="333333"/>
      </a:accent2>
      <a:accent3>
        <a:srgbClr val="B71C2B"/>
      </a:accent3>
      <a:accent4>
        <a:srgbClr val="333333"/>
      </a:accent4>
      <a:accent5>
        <a:srgbClr val="B71C2B"/>
      </a:accent5>
      <a:accent6>
        <a:srgbClr val="333333"/>
      </a:accent6>
      <a:hlink>
        <a:srgbClr val="586371"/>
      </a:hlink>
      <a:folHlink>
        <a:srgbClr val="3B424B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0" tIns="0" rIns="0" bIns="0" anchor="b" anchorCtr="0">
        <a:noAutofit/>
      </a:bodyPr>
      <a:lstStyle>
        <a:defPPr marL="285750" indent="-285750">
          <a:lnSpc>
            <a:spcPct val="180000"/>
          </a:lnSpc>
          <a:buFont typeface="Wingdings" panose="05000000000000000000" pitchFamily="2" charset="2"/>
          <a:buChar char="n"/>
          <a:defRPr sz="1400" dirty="0" smtClean="0">
            <a:solidFill>
              <a:srgbClr val="333333"/>
            </a:solidFill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WPS 演示</Application>
  <PresentationFormat>全屏显示(16:9)</PresentationFormat>
  <Paragraphs>51</Paragraphs>
  <Slides>16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仿宋</vt:lpstr>
      <vt:lpstr>Calibri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小唪（fěng）</cp:lastModifiedBy>
  <cp:revision>608</cp:revision>
  <cp:lastPrinted>2019-08-31T01:50:00Z</cp:lastPrinted>
  <dcterms:created xsi:type="dcterms:W3CDTF">2015-12-11T17:46:00Z</dcterms:created>
  <dcterms:modified xsi:type="dcterms:W3CDTF">2025-04-15T09:18:40Z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92C1B3E75E6948CD8E6940B9CDBD7C42_13</vt:lpwstr>
  </property>
</Properties>
</file>